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65" r:id="rId2"/>
    <p:sldId id="262" r:id="rId3"/>
    <p:sldId id="263" r:id="rId4"/>
    <p:sldId id="264"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B33C"/>
    <a:srgbClr val="5D35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8" autoAdjust="0"/>
    <p:restoredTop sz="94660"/>
  </p:normalViewPr>
  <p:slideViewPr>
    <p:cSldViewPr snapToGrid="0">
      <p:cViewPr varScale="1">
        <p:scale>
          <a:sx n="104" d="100"/>
          <a:sy n="104" d="100"/>
        </p:scale>
        <p:origin x="276"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E38545-5BEB-4F51-9F67-5ADE1949F8B7}" type="datetimeFigureOut">
              <a:rPr lang="zh-CN" altLang="en-US" smtClean="0"/>
              <a:t>2025/7/16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AB494-35CC-4F04-9F43-1E4027D23BB2}" type="slidenum">
              <a:rPr lang="zh-CN" altLang="en-US" smtClean="0"/>
              <a:t>‹#›</a:t>
            </a:fld>
            <a:endParaRPr lang="zh-CN" altLang="en-US"/>
          </a:p>
        </p:txBody>
      </p:sp>
    </p:spTree>
    <p:extLst>
      <p:ext uri="{BB962C8B-B14F-4D97-AF65-F5344CB8AC3E}">
        <p14:creationId xmlns:p14="http://schemas.microsoft.com/office/powerpoint/2010/main" val="3314589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59AB494-35CC-4F04-9F43-1E4027D23BB2}" type="slidenum">
              <a:rPr lang="zh-CN" altLang="en-US" smtClean="0"/>
              <a:t>2</a:t>
            </a:fld>
            <a:endParaRPr lang="zh-CN" altLang="en-US"/>
          </a:p>
        </p:txBody>
      </p:sp>
    </p:spTree>
    <p:extLst>
      <p:ext uri="{BB962C8B-B14F-4D97-AF65-F5344CB8AC3E}">
        <p14:creationId xmlns:p14="http://schemas.microsoft.com/office/powerpoint/2010/main" val="4199156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7C9E2A-BCCE-1260-6B64-DFF4355CE1E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FDDCD69-E4DA-4756-0F0F-8F811BC549C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DA844B9-AEFF-EF13-F8F4-55274A0EC073}"/>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CEC7F19D-05A2-7BEC-3FD1-50BE953F7310}"/>
              </a:ext>
            </a:extLst>
          </p:cNvPr>
          <p:cNvSpPr>
            <a:spLocks noGrp="1"/>
          </p:cNvSpPr>
          <p:nvPr>
            <p:ph type="sldNum" sz="quarter" idx="10"/>
          </p:nvPr>
        </p:nvSpPr>
        <p:spPr/>
        <p:txBody>
          <a:bodyPr/>
          <a:lstStyle/>
          <a:p>
            <a:fld id="{F59AB494-35CC-4F04-9F43-1E4027D23BB2}" type="slidenum">
              <a:rPr lang="zh-CN" altLang="en-US" smtClean="0"/>
              <a:t>3</a:t>
            </a:fld>
            <a:endParaRPr lang="zh-CN" altLang="en-US"/>
          </a:p>
        </p:txBody>
      </p:sp>
    </p:spTree>
    <p:extLst>
      <p:ext uri="{BB962C8B-B14F-4D97-AF65-F5344CB8AC3E}">
        <p14:creationId xmlns:p14="http://schemas.microsoft.com/office/powerpoint/2010/main" val="763416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D5521-B51C-2E10-C03E-0D73F120A74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E1420E5-94A5-5C46-2053-93111738604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47FE4FF-9CA1-AE95-53C8-135E31388A8B}"/>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9276FD25-8F80-751A-F93C-997D5B8E7CC9}"/>
              </a:ext>
            </a:extLst>
          </p:cNvPr>
          <p:cNvSpPr>
            <a:spLocks noGrp="1"/>
          </p:cNvSpPr>
          <p:nvPr>
            <p:ph type="sldNum" sz="quarter" idx="10"/>
          </p:nvPr>
        </p:nvSpPr>
        <p:spPr/>
        <p:txBody>
          <a:bodyPr/>
          <a:lstStyle/>
          <a:p>
            <a:fld id="{F59AB494-35CC-4F04-9F43-1E4027D23BB2}" type="slidenum">
              <a:rPr lang="zh-CN" altLang="en-US" smtClean="0"/>
              <a:t>4</a:t>
            </a:fld>
            <a:endParaRPr lang="zh-CN" altLang="en-US"/>
          </a:p>
        </p:txBody>
      </p:sp>
    </p:spTree>
    <p:extLst>
      <p:ext uri="{BB962C8B-B14F-4D97-AF65-F5344CB8AC3E}">
        <p14:creationId xmlns:p14="http://schemas.microsoft.com/office/powerpoint/2010/main" val="3235339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4005302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360308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4248731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1371623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2058505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2093262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300030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3278204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4171438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2244140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47A4CA6-2D9A-4E89-B927-F7E00801CB28}" type="datetimeFigureOut">
              <a:rPr lang="zh-CN" altLang="en-US" smtClean="0"/>
              <a:t>2025/7/16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2218442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7A4CA6-2D9A-4E89-B927-F7E00801CB28}" type="datetimeFigureOut">
              <a:rPr lang="zh-CN" altLang="en-US" smtClean="0"/>
              <a:t>2025/7/16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1F086F-9408-4CD3-B401-DDA8B0AC99C9}" type="slidenum">
              <a:rPr lang="zh-CN" altLang="en-US" smtClean="0"/>
              <a:t>‹#›</a:t>
            </a:fld>
            <a:endParaRPr lang="zh-CN" altLang="en-US"/>
          </a:p>
        </p:txBody>
      </p:sp>
    </p:spTree>
    <p:extLst>
      <p:ext uri="{BB962C8B-B14F-4D97-AF65-F5344CB8AC3E}">
        <p14:creationId xmlns:p14="http://schemas.microsoft.com/office/powerpoint/2010/main" val="2423186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7AB1469-17E9-CE8F-55DD-82CF33B63E8D}"/>
              </a:ext>
            </a:extLst>
          </p:cNvPr>
          <p:cNvSpPr>
            <a:spLocks noGrp="1"/>
          </p:cNvSpPr>
          <p:nvPr>
            <p:ph type="ctrTitle"/>
          </p:nvPr>
        </p:nvSpPr>
        <p:spPr/>
        <p:txBody>
          <a:bodyPr/>
          <a:lstStyle/>
          <a:p>
            <a:r>
              <a:rPr lang="zh-CN" altLang="en-US" dirty="0"/>
              <a:t>请根据学术活动类型</a:t>
            </a:r>
            <a:br>
              <a:rPr lang="en-US" altLang="zh-CN" dirty="0"/>
            </a:br>
            <a:r>
              <a:rPr lang="zh-CN" altLang="en-US" dirty="0"/>
              <a:t>选填一页</a:t>
            </a:r>
            <a:r>
              <a:rPr lang="en-US" altLang="zh-CN" dirty="0"/>
              <a:t>PPT</a:t>
            </a:r>
            <a:endParaRPr lang="zh-CN" altLang="en-US" dirty="0"/>
          </a:p>
        </p:txBody>
      </p:sp>
      <p:sp>
        <p:nvSpPr>
          <p:cNvPr id="3" name="副标题 2">
            <a:extLst>
              <a:ext uri="{FF2B5EF4-FFF2-40B4-BE49-F238E27FC236}">
                <a16:creationId xmlns:a16="http://schemas.microsoft.com/office/drawing/2014/main" id="{80423004-9892-AE92-C7EF-572F8A5EDA53}"/>
              </a:ext>
            </a:extLst>
          </p:cNvPr>
          <p:cNvSpPr>
            <a:spLocks noGrp="1"/>
          </p:cNvSpPr>
          <p:nvPr>
            <p:ph type="subTitle" idx="1"/>
          </p:nvPr>
        </p:nvSpPr>
        <p:spPr/>
        <p:txBody>
          <a:bodyPr/>
          <a:lstStyle/>
          <a:p>
            <a:r>
              <a:rPr lang="en-US" altLang="zh-CN" dirty="0"/>
              <a:t>1  “</a:t>
            </a:r>
            <a:r>
              <a:rPr lang="zh-CN" altLang="zh-CN" dirty="0"/>
              <a:t>阡陌交通、中西交融</a:t>
            </a:r>
            <a:r>
              <a:rPr lang="en-US" altLang="zh-CN" dirty="0"/>
              <a:t>”</a:t>
            </a:r>
            <a:r>
              <a:rPr lang="zh-CN" altLang="zh-CN" dirty="0"/>
              <a:t>大师讲坛</a:t>
            </a:r>
          </a:p>
          <a:p>
            <a:r>
              <a:rPr lang="en-US" altLang="zh-CN" dirty="0"/>
              <a:t>2  “</a:t>
            </a:r>
            <a:r>
              <a:rPr lang="zh-CN" altLang="zh-CN" dirty="0"/>
              <a:t>跨越边界、探索无限</a:t>
            </a:r>
            <a:r>
              <a:rPr lang="en-US" altLang="zh-CN" dirty="0"/>
              <a:t>”</a:t>
            </a:r>
            <a:r>
              <a:rPr lang="zh-CN" altLang="zh-CN" dirty="0"/>
              <a:t>交叉论坛</a:t>
            </a:r>
          </a:p>
          <a:p>
            <a:r>
              <a:rPr lang="en-US" altLang="zh-CN" dirty="0"/>
              <a:t>3  “</a:t>
            </a:r>
            <a:r>
              <a:rPr lang="zh-CN" altLang="zh-CN" dirty="0"/>
              <a:t>青英交荟、奔赴山海</a:t>
            </a:r>
            <a:r>
              <a:rPr lang="en-US" altLang="zh-CN" dirty="0"/>
              <a:t>”</a:t>
            </a:r>
            <a:r>
              <a:rPr lang="zh-CN" altLang="zh-CN" dirty="0"/>
              <a:t>青椒论坛</a:t>
            </a:r>
          </a:p>
          <a:p>
            <a:endParaRPr lang="zh-CN" altLang="en-US" dirty="0"/>
          </a:p>
        </p:txBody>
      </p:sp>
    </p:spTree>
    <p:extLst>
      <p:ext uri="{BB962C8B-B14F-4D97-AF65-F5344CB8AC3E}">
        <p14:creationId xmlns:p14="http://schemas.microsoft.com/office/powerpoint/2010/main" val="1390615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4F3A9DE-D6D6-5E40-59A9-04B882F1DC74}"/>
              </a:ext>
            </a:extLst>
          </p:cNvPr>
          <p:cNvGrpSpPr/>
          <p:nvPr/>
        </p:nvGrpSpPr>
        <p:grpSpPr>
          <a:xfrm>
            <a:off x="-64544" y="857"/>
            <a:ext cx="10354962" cy="6857143"/>
            <a:chOff x="-64544" y="857"/>
            <a:chExt cx="10354962" cy="6857143"/>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4544" y="857"/>
              <a:ext cx="10354962" cy="6857143"/>
            </a:xfrm>
            <a:prstGeom prst="rect">
              <a:avLst/>
            </a:prstGeom>
          </p:spPr>
        </p:pic>
        <p:pic>
          <p:nvPicPr>
            <p:cNvPr id="16" name="图片 15">
              <a:extLst>
                <a:ext uri="{FF2B5EF4-FFF2-40B4-BE49-F238E27FC236}">
                  <a16:creationId xmlns:a16="http://schemas.microsoft.com/office/drawing/2014/main" id="{DCF1F46B-F7B7-27F8-C9ED-8F199258225E}"/>
                </a:ext>
              </a:extLst>
            </p:cNvPr>
            <p:cNvPicPr>
              <a:picLocks noChangeAspect="1"/>
            </p:cNvPicPr>
            <p:nvPr/>
          </p:nvPicPr>
          <p:blipFill>
            <a:blip r:embed="rId4"/>
            <a:srcRect l="12722" t="24631" r="12876" b="24661"/>
            <a:stretch>
              <a:fillRect/>
            </a:stretch>
          </p:blipFill>
          <p:spPr>
            <a:xfrm>
              <a:off x="192533" y="176304"/>
              <a:ext cx="1766860" cy="851835"/>
            </a:xfrm>
            <a:prstGeom prst="rect">
              <a:avLst/>
            </a:prstGeom>
          </p:spPr>
        </p:pic>
      </p:grpSp>
      <p:sp>
        <p:nvSpPr>
          <p:cNvPr id="6" name="矩形 5"/>
          <p:cNvSpPr/>
          <p:nvPr/>
        </p:nvSpPr>
        <p:spPr>
          <a:xfrm>
            <a:off x="910733" y="5258225"/>
            <a:ext cx="4952438" cy="1123248"/>
          </a:xfrm>
          <a:prstGeom prst="rect">
            <a:avLst/>
          </a:prstGeom>
        </p:spPr>
        <p:txBody>
          <a:bodyPr vert="horz" lIns="91440" tIns="45722" rIns="91440" bIns="45722" rtlCol="0" anchor="b">
            <a:noAutofit/>
          </a:bodyPr>
          <a:lstStyle/>
          <a:p>
            <a:pPr>
              <a:lnSpc>
                <a:spcPct val="125000"/>
              </a:lnSpc>
              <a:spcBef>
                <a:spcPct val="0"/>
              </a:spcBef>
            </a:pPr>
            <a:r>
              <a:rPr lang="en-US" altLang="zh-CN" sz="2286" b="1" dirty="0">
                <a:latin typeface="微软雅黑" panose="020B0503020204020204" pitchFamily="34" charset="-122"/>
                <a:ea typeface="微软雅黑" panose="020B0503020204020204" pitchFamily="34" charset="-122"/>
                <a:cs typeface="+mj-cs"/>
              </a:rPr>
              <a:t>2025.7.15</a:t>
            </a:r>
            <a:r>
              <a:rPr lang="zh-CN" altLang="en-US" sz="2286" b="1" dirty="0">
                <a:latin typeface="微软雅黑" panose="020B0503020204020204" pitchFamily="34" charset="-122"/>
                <a:ea typeface="微软雅黑" panose="020B0503020204020204" pitchFamily="34" charset="-122"/>
                <a:cs typeface="+mj-cs"/>
              </a:rPr>
              <a:t> </a:t>
            </a:r>
            <a:endParaRPr lang="en-US" altLang="zh-CN" sz="2286" b="1" dirty="0">
              <a:latin typeface="微软雅黑" panose="020B0503020204020204" pitchFamily="34" charset="-122"/>
              <a:ea typeface="微软雅黑" panose="020B0503020204020204" pitchFamily="34" charset="-122"/>
              <a:cs typeface="+mj-cs"/>
            </a:endParaRPr>
          </a:p>
          <a:p>
            <a:pPr>
              <a:lnSpc>
                <a:spcPct val="125000"/>
              </a:lnSpc>
              <a:spcBef>
                <a:spcPct val="0"/>
              </a:spcBef>
            </a:pPr>
            <a:r>
              <a:rPr lang="zh-CN" altLang="en-US" sz="2286" b="1" dirty="0">
                <a:latin typeface="微软雅黑" panose="020B0503020204020204" pitchFamily="34" charset="-122"/>
                <a:ea typeface="微软雅黑" panose="020B0503020204020204" pitchFamily="34" charset="-122"/>
                <a:cs typeface="+mj-cs"/>
              </a:rPr>
              <a:t>上午</a:t>
            </a:r>
            <a:r>
              <a:rPr lang="en-US" altLang="zh-CN" sz="2286" b="1" dirty="0">
                <a:latin typeface="微软雅黑" panose="020B0503020204020204" pitchFamily="34" charset="-122"/>
                <a:ea typeface="微软雅黑" panose="020B0503020204020204" pitchFamily="34" charset="-122"/>
                <a:cs typeface="+mj-cs"/>
              </a:rPr>
              <a:t> 10:30-12:00</a:t>
            </a:r>
            <a:r>
              <a:rPr lang="zh-CN" altLang="en-US" sz="2286" b="1" dirty="0">
                <a:latin typeface="微软雅黑" panose="020B0503020204020204" pitchFamily="34" charset="-122"/>
                <a:ea typeface="微软雅黑" panose="020B0503020204020204" pitchFamily="34" charset="-122"/>
                <a:cs typeface="+mj-cs"/>
              </a:rPr>
              <a:t>（星期二）</a:t>
            </a:r>
            <a:endParaRPr lang="en-US" altLang="zh-CN" sz="2286" b="1" dirty="0">
              <a:latin typeface="微软雅黑" panose="020B0503020204020204" pitchFamily="34" charset="-122"/>
              <a:ea typeface="微软雅黑" panose="020B0503020204020204" pitchFamily="34" charset="-122"/>
              <a:cs typeface="+mj-cs"/>
            </a:endParaRPr>
          </a:p>
          <a:p>
            <a:pPr>
              <a:lnSpc>
                <a:spcPct val="125000"/>
              </a:lnSpc>
              <a:spcBef>
                <a:spcPct val="0"/>
              </a:spcBef>
            </a:pPr>
            <a:r>
              <a:rPr lang="zh-CN" altLang="en-US" sz="1600" b="1" dirty="0">
                <a:latin typeface="微软雅黑" panose="020B0503020204020204" pitchFamily="34" charset="-122"/>
                <a:ea typeface="微软雅黑" panose="020B0503020204020204" pitchFamily="34" charset="-122"/>
                <a:cs typeface="+mj-cs"/>
              </a:rPr>
              <a:t>地点：交通学院</a:t>
            </a:r>
            <a:r>
              <a:rPr lang="en-US" altLang="zh-CN" sz="1600" b="1" dirty="0">
                <a:latin typeface="微软雅黑" panose="020B0503020204020204" pitchFamily="34" charset="-122"/>
                <a:ea typeface="微软雅黑" panose="020B0503020204020204" pitchFamily="34" charset="-122"/>
                <a:cs typeface="+mj-cs"/>
              </a:rPr>
              <a:t>325</a:t>
            </a:r>
            <a:r>
              <a:rPr lang="zh-CN" altLang="en-US" sz="1600" b="1" dirty="0">
                <a:latin typeface="微软雅黑" panose="020B0503020204020204" pitchFamily="34" charset="-122"/>
                <a:ea typeface="微软雅黑" panose="020B0503020204020204" pitchFamily="34" charset="-122"/>
                <a:cs typeface="+mj-cs"/>
              </a:rPr>
              <a:t>会议室</a:t>
            </a:r>
            <a:endParaRPr lang="en-US" altLang="zh-CN" sz="1600" b="1" dirty="0">
              <a:latin typeface="微软雅黑" panose="020B0503020204020204" pitchFamily="34" charset="-122"/>
              <a:ea typeface="微软雅黑" panose="020B0503020204020204" pitchFamily="34" charset="-122"/>
              <a:cs typeface="+mj-cs"/>
            </a:endParaRPr>
          </a:p>
        </p:txBody>
      </p:sp>
      <p:sp>
        <p:nvSpPr>
          <p:cNvPr id="13" name="矩形 12"/>
          <p:cNvSpPr/>
          <p:nvPr/>
        </p:nvSpPr>
        <p:spPr>
          <a:xfrm>
            <a:off x="9256357" y="998437"/>
            <a:ext cx="2846743" cy="512184"/>
          </a:xfrm>
          <a:prstGeom prst="rect">
            <a:avLst/>
          </a:prstGeom>
        </p:spPr>
        <p:txBody>
          <a:bodyPr vert="horz" lIns="91440" tIns="45722" rIns="91440" bIns="45722" rtlCol="0" anchor="b">
            <a:noAutofit/>
          </a:bodyPr>
          <a:lstStyle/>
          <a:p>
            <a:pPr algn="ctr">
              <a:lnSpc>
                <a:spcPct val="120000"/>
              </a:lnSpc>
              <a:spcBef>
                <a:spcPct val="0"/>
              </a:spcBef>
            </a:pPr>
            <a:r>
              <a:rPr lang="zh-CN" altLang="en-US" sz="2400" b="1" dirty="0">
                <a:latin typeface="微软雅黑" panose="020B0503020204020204" pitchFamily="34" charset="-122"/>
                <a:ea typeface="微软雅黑" panose="020B0503020204020204" pitchFamily="34" charset="-122"/>
                <a:cs typeface="+mj-cs"/>
              </a:rPr>
              <a:t>主讲人：</a:t>
            </a:r>
            <a:r>
              <a:rPr lang="zh-CN" altLang="en-US" sz="2400" b="1" dirty="0">
                <a:latin typeface="微软雅黑" panose="020B0503020204020204" pitchFamily="34" charset="-122"/>
                <a:ea typeface="微软雅黑" panose="020B0503020204020204" pitchFamily="34" charset="-122"/>
                <a:sym typeface="+mn-ea"/>
              </a:rPr>
              <a:t>孙立君</a:t>
            </a:r>
            <a:r>
              <a:rPr lang="en-US" altLang="zh-CN" sz="2400" b="1" dirty="0">
                <a:latin typeface="微软雅黑" panose="020B0503020204020204" pitchFamily="34" charset="-122"/>
                <a:ea typeface="微软雅黑" panose="020B0503020204020204" pitchFamily="34" charset="-122"/>
                <a:sym typeface="+mn-ea"/>
              </a:rPr>
              <a:t> </a:t>
            </a:r>
            <a:endParaRPr lang="en-US" altLang="zh-CN" sz="2400" b="1" dirty="0">
              <a:latin typeface="微软雅黑" panose="020B0503020204020204" pitchFamily="34" charset="-122"/>
              <a:ea typeface="微软雅黑" panose="020B0503020204020204" pitchFamily="34" charset="-122"/>
              <a:cs typeface="+mj-cs"/>
            </a:endParaRPr>
          </a:p>
        </p:txBody>
      </p:sp>
      <p:sp>
        <p:nvSpPr>
          <p:cNvPr id="17" name="文本框 16"/>
          <p:cNvSpPr txBox="1"/>
          <p:nvPr/>
        </p:nvSpPr>
        <p:spPr>
          <a:xfrm>
            <a:off x="7546710" y="2521854"/>
            <a:ext cx="1454623" cy="338554"/>
          </a:xfrm>
          <a:prstGeom prst="rect">
            <a:avLst/>
          </a:prstGeom>
          <a:noFill/>
        </p:spPr>
        <p:txBody>
          <a:bodyPr wrap="square" rtlCol="0">
            <a:spAutoFit/>
          </a:bodyPr>
          <a:lstStyle/>
          <a:p>
            <a:r>
              <a:rPr lang="zh-CN" altLang="en-US" sz="1600" b="1" dirty="0"/>
              <a:t>主讲人简介</a:t>
            </a:r>
          </a:p>
        </p:txBody>
      </p:sp>
      <p:sp>
        <p:nvSpPr>
          <p:cNvPr id="18" name="矩形 17"/>
          <p:cNvSpPr/>
          <p:nvPr/>
        </p:nvSpPr>
        <p:spPr>
          <a:xfrm>
            <a:off x="7650191" y="2972398"/>
            <a:ext cx="4306203" cy="1754326"/>
          </a:xfrm>
          <a:prstGeom prst="rect">
            <a:avLst/>
          </a:prstGeom>
        </p:spPr>
        <p:txBody>
          <a:bodyPr wrap="square">
            <a:spAutoFit/>
          </a:bodyPr>
          <a:lstStyle/>
          <a:p>
            <a:pPr algn="just"/>
            <a:r>
              <a:rPr lang="en-US" altLang="zh-CN" sz="1200" dirty="0">
                <a:latin typeface="Times New Roman" panose="02020603050405020304" charset="0"/>
                <a:ea typeface="宋体" panose="02010600030101010101" pitchFamily="2" charset="-122"/>
                <a:cs typeface="Times New Roman" panose="02020603050405020304" charset="0"/>
              </a:rPr>
              <a:t>Lijun Sun is an Associate Professor and William Dawson Scholar in the Department of Civil Engineering at McGill University. His research focuses on developing statistical and machine learning techniques, tools and applications to address the efficiency, resilience, uncertainty, and sustainability issues in urban transportation systems. He serves as Managing Editor for Artificial Intelligence for Transportation, and Associate Editors for Transportation Science and Transportation Research Part C-Emerging Technologies.</a:t>
            </a:r>
          </a:p>
        </p:txBody>
      </p:sp>
      <p:sp>
        <p:nvSpPr>
          <p:cNvPr id="23" name="矩形 22"/>
          <p:cNvSpPr/>
          <p:nvPr/>
        </p:nvSpPr>
        <p:spPr>
          <a:xfrm>
            <a:off x="9311445" y="1567649"/>
            <a:ext cx="2846743" cy="360869"/>
          </a:xfrm>
          <a:prstGeom prst="rect">
            <a:avLst/>
          </a:prstGeom>
        </p:spPr>
        <p:txBody>
          <a:bodyPr vert="horz" lIns="91440" tIns="45722" rIns="91440" bIns="45722" rtlCol="0" anchor="b">
            <a:noAutofit/>
          </a:bodyPr>
          <a:lstStyle/>
          <a:p>
            <a:pPr algn="ctr">
              <a:lnSpc>
                <a:spcPct val="120000"/>
              </a:lnSpc>
              <a:spcBef>
                <a:spcPct val="0"/>
              </a:spcBef>
            </a:pPr>
            <a:r>
              <a:rPr lang="zh-CN" altLang="en-US" sz="1600" dirty="0">
                <a:latin typeface="微软雅黑" panose="020B0503020204020204" pitchFamily="34" charset="-122"/>
                <a:ea typeface="微软雅黑" panose="020B0503020204020204" pitchFamily="34" charset="-122"/>
                <a:sym typeface="+mn-ea"/>
              </a:rPr>
              <a:t>加拿大麦吉尔大学长聘副教授 </a:t>
            </a:r>
          </a:p>
        </p:txBody>
      </p:sp>
      <p:sp>
        <p:nvSpPr>
          <p:cNvPr id="24" name="矩形 23"/>
          <p:cNvSpPr/>
          <p:nvPr/>
        </p:nvSpPr>
        <p:spPr>
          <a:xfrm>
            <a:off x="8583377" y="1651495"/>
            <a:ext cx="3574811" cy="751691"/>
          </a:xfrm>
          <a:prstGeom prst="rect">
            <a:avLst/>
          </a:prstGeom>
        </p:spPr>
        <p:txBody>
          <a:bodyPr vert="horz" lIns="91440" tIns="45722" rIns="91440" bIns="45722" rtlCol="0" anchor="b">
            <a:noAutofit/>
          </a:bodyPr>
          <a:lstStyle/>
          <a:p>
            <a:pPr algn="ctr">
              <a:lnSpc>
                <a:spcPct val="120000"/>
              </a:lnSpc>
              <a:spcBef>
                <a:spcPct val="0"/>
              </a:spcBef>
            </a:pPr>
            <a:endParaRPr lang="zh-CN" altLang="en-US" sz="1524" dirty="0">
              <a:latin typeface="微软雅黑" panose="020B0503020204020204" pitchFamily="34" charset="-122"/>
              <a:ea typeface="微软雅黑" panose="020B0503020204020204" pitchFamily="34" charset="-122"/>
              <a:cs typeface="+mj-cs"/>
            </a:endParaRPr>
          </a:p>
        </p:txBody>
      </p:sp>
      <p:sp>
        <p:nvSpPr>
          <p:cNvPr id="29" name="文本框 28"/>
          <p:cNvSpPr txBox="1"/>
          <p:nvPr/>
        </p:nvSpPr>
        <p:spPr>
          <a:xfrm>
            <a:off x="9345257" y="0"/>
            <a:ext cx="2846743" cy="759952"/>
          </a:xfrm>
          <a:prstGeom prst="rect">
            <a:avLst/>
          </a:prstGeom>
          <a:noFill/>
        </p:spPr>
        <p:txBody>
          <a:bodyPr wrap="square" rtlCol="0">
            <a:spAutoFit/>
          </a:bodyPr>
          <a:lstStyle/>
          <a:p>
            <a:pPr algn="ctr">
              <a:lnSpc>
                <a:spcPct val="125000"/>
              </a:lnSpc>
            </a:pPr>
            <a:r>
              <a:rPr lang="en-US" altLang="zh-CN" b="1" dirty="0">
                <a:solidFill>
                  <a:srgbClr val="C00000"/>
                </a:solidFill>
                <a:latin typeface="等线" panose="02010600030101010101" pitchFamily="2" charset="-122"/>
                <a:ea typeface="等线" panose="02010600030101010101" pitchFamily="2" charset="-122"/>
              </a:rPr>
              <a:t>“</a:t>
            </a:r>
            <a:r>
              <a:rPr lang="zh-CN" altLang="en-US" b="1" dirty="0">
                <a:solidFill>
                  <a:srgbClr val="C00000"/>
                </a:solidFill>
                <a:latin typeface="等线" panose="02010600030101010101" pitchFamily="2" charset="-122"/>
                <a:ea typeface="等线" panose="02010600030101010101" pitchFamily="2" charset="-122"/>
              </a:rPr>
              <a:t>阡陌交通、中西交融</a:t>
            </a:r>
            <a:r>
              <a:rPr lang="en-US" altLang="zh-CN" b="1" dirty="0">
                <a:solidFill>
                  <a:srgbClr val="C00000"/>
                </a:solidFill>
                <a:latin typeface="等线" panose="02010600030101010101" pitchFamily="2" charset="-122"/>
                <a:ea typeface="等线" panose="02010600030101010101" pitchFamily="2" charset="-122"/>
              </a:rPr>
              <a:t>”</a:t>
            </a:r>
          </a:p>
          <a:p>
            <a:pPr algn="ctr">
              <a:lnSpc>
                <a:spcPct val="125000"/>
              </a:lnSpc>
            </a:pPr>
            <a:r>
              <a:rPr lang="zh-CN" altLang="en-US" dirty="0">
                <a:solidFill>
                  <a:srgbClr val="C00000"/>
                </a:solidFill>
                <a:latin typeface="等线" panose="02010600030101010101" pitchFamily="2" charset="-122"/>
                <a:ea typeface="等线" panose="02010600030101010101" pitchFamily="2" charset="-122"/>
              </a:rPr>
              <a:t>大师讲坛</a:t>
            </a:r>
          </a:p>
        </p:txBody>
      </p:sp>
      <p:sp>
        <p:nvSpPr>
          <p:cNvPr id="19" name="矩形 18"/>
          <p:cNvSpPr/>
          <p:nvPr/>
        </p:nvSpPr>
        <p:spPr>
          <a:xfrm>
            <a:off x="7748104" y="5068902"/>
            <a:ext cx="321882" cy="87084"/>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4"/>
          </a:p>
        </p:txBody>
      </p:sp>
      <p:sp>
        <p:nvSpPr>
          <p:cNvPr id="20" name="文本框 19"/>
          <p:cNvSpPr txBox="1"/>
          <p:nvPr/>
        </p:nvSpPr>
        <p:spPr>
          <a:xfrm>
            <a:off x="7546710" y="4750765"/>
            <a:ext cx="1454623" cy="338554"/>
          </a:xfrm>
          <a:prstGeom prst="rect">
            <a:avLst/>
          </a:prstGeom>
          <a:noFill/>
        </p:spPr>
        <p:txBody>
          <a:bodyPr wrap="square" rtlCol="0">
            <a:spAutoFit/>
          </a:bodyPr>
          <a:lstStyle>
            <a:defPPr>
              <a:defRPr lang="zh-CN"/>
            </a:defPPr>
            <a:lvl1pPr>
              <a:defRPr sz="1600" b="1"/>
            </a:lvl1pPr>
          </a:lstStyle>
          <a:p>
            <a:r>
              <a:rPr lang="zh-CN" altLang="en-US" dirty="0"/>
              <a:t>内容摘要</a:t>
            </a:r>
          </a:p>
        </p:txBody>
      </p:sp>
      <p:sp>
        <p:nvSpPr>
          <p:cNvPr id="21" name="矩形 20"/>
          <p:cNvSpPr/>
          <p:nvPr/>
        </p:nvSpPr>
        <p:spPr>
          <a:xfrm>
            <a:off x="7742311" y="2854833"/>
            <a:ext cx="321882" cy="87084"/>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4"/>
          </a:p>
        </p:txBody>
      </p:sp>
      <p:sp>
        <p:nvSpPr>
          <p:cNvPr id="7" name="矩形 6"/>
          <p:cNvSpPr/>
          <p:nvPr/>
        </p:nvSpPr>
        <p:spPr>
          <a:xfrm>
            <a:off x="7604000" y="5177742"/>
            <a:ext cx="4352394" cy="1569660"/>
          </a:xfrm>
          <a:prstGeom prst="rect">
            <a:avLst/>
          </a:prstGeom>
        </p:spPr>
        <p:txBody>
          <a:bodyPr wrap="square">
            <a:spAutoFit/>
          </a:bodyPr>
          <a:lstStyle/>
          <a:p>
            <a:pPr algn="just"/>
            <a:r>
              <a:rPr lang="en-US" altLang="zh-CN" sz="1200" dirty="0">
                <a:latin typeface="Times New Roman" panose="02020603050405020304" charset="0"/>
                <a:ea typeface="宋体" panose="02010600030101010101" pitchFamily="2" charset="-122"/>
                <a:cs typeface="Times New Roman" panose="02020603050405020304" charset="0"/>
              </a:rPr>
              <a:t>Assigning passenger trips to specific network paths using automatic fare collection (AFC) data is a fundamental challenge in urban transit analysis. The task is a difficult inverse problem: passenger path choices and dynamic network costs are unobservable, and behavior varies significantly across space and time. In this talk, I will introduce a novel Bayesian hierarchical framework to resolve this problem by jointly estimating dynamic network costs and passenger path choices while quantifying their uncertainty. </a:t>
            </a:r>
          </a:p>
        </p:txBody>
      </p:sp>
      <p:pic>
        <p:nvPicPr>
          <p:cNvPr id="11" name="图片 10">
            <a:extLst>
              <a:ext uri="{FF2B5EF4-FFF2-40B4-BE49-F238E27FC236}">
                <a16:creationId xmlns:a16="http://schemas.microsoft.com/office/drawing/2014/main" id="{BE61F0F0-22A8-0239-9860-5F93F7D12B5E}"/>
              </a:ext>
            </a:extLst>
          </p:cNvPr>
          <p:cNvPicPr>
            <a:picLocks noChangeAspect="1"/>
          </p:cNvPicPr>
          <p:nvPr/>
        </p:nvPicPr>
        <p:blipFill>
          <a:blip r:embed="rId5">
            <a:extLst>
              <a:ext uri="{28A0092B-C50C-407E-A947-70E740481C1C}">
                <a14:useLocalDpi xmlns:a14="http://schemas.microsoft.com/office/drawing/2010/main"/>
              </a:ext>
            </a:extLst>
          </a:blip>
          <a:srcRect/>
          <a:stretch/>
        </p:blipFill>
        <p:spPr>
          <a:xfrm>
            <a:off x="7544586" y="415654"/>
            <a:ext cx="1766859" cy="1777524"/>
          </a:xfrm>
          <a:prstGeom prst="ellipse">
            <a:avLst/>
          </a:prstGeom>
          <a:effectLst>
            <a:softEdge rad="63500"/>
          </a:effectLst>
        </p:spPr>
      </p:pic>
      <p:sp>
        <p:nvSpPr>
          <p:cNvPr id="3" name="矩形 2">
            <a:extLst>
              <a:ext uri="{FF2B5EF4-FFF2-40B4-BE49-F238E27FC236}">
                <a16:creationId xmlns:a16="http://schemas.microsoft.com/office/drawing/2014/main" id="{96969B3A-6206-0275-A02E-C35E250CF570}"/>
              </a:ext>
            </a:extLst>
          </p:cNvPr>
          <p:cNvSpPr/>
          <p:nvPr/>
        </p:nvSpPr>
        <p:spPr>
          <a:xfrm>
            <a:off x="1264458" y="1972421"/>
            <a:ext cx="5448593" cy="1938992"/>
          </a:xfrm>
          <a:prstGeom prst="rect">
            <a:avLst/>
          </a:prstGeom>
        </p:spPr>
        <p:txBody>
          <a:bodyPr wrap="square">
            <a:spAutoFit/>
          </a:bodyPr>
          <a:lstStyle/>
          <a:p>
            <a:pPr algn="ctr"/>
            <a:r>
              <a:rPr lang="zh-CN" altLang="en-US" sz="4000" b="1" dirty="0">
                <a:solidFill>
                  <a:schemeClr val="accent2">
                    <a:lumMod val="60000"/>
                    <a:lumOff val="40000"/>
                  </a:schemeClr>
                </a:solidFill>
                <a:latin typeface="微软雅黑" panose="020B0503020204020204" pitchFamily="34" charset="-122"/>
                <a:ea typeface="微软雅黑" panose="020B0503020204020204" pitchFamily="34" charset="-122"/>
              </a:rPr>
              <a:t>基于贝叶斯方法的乘客出行路径分配时空建模：以地铁网络为例</a:t>
            </a:r>
          </a:p>
        </p:txBody>
      </p:sp>
    </p:spTree>
    <p:extLst>
      <p:ext uri="{BB962C8B-B14F-4D97-AF65-F5344CB8AC3E}">
        <p14:creationId xmlns:p14="http://schemas.microsoft.com/office/powerpoint/2010/main" val="995834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EED06-BF46-5FDD-4B6D-51F96151F8A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4382DEB-160C-EB84-295D-3FC9AC6639E2}"/>
              </a:ext>
            </a:extLst>
          </p:cNvPr>
          <p:cNvGrpSpPr/>
          <p:nvPr/>
        </p:nvGrpSpPr>
        <p:grpSpPr>
          <a:xfrm>
            <a:off x="-64544" y="857"/>
            <a:ext cx="10354962" cy="6857143"/>
            <a:chOff x="-64544" y="857"/>
            <a:chExt cx="10354962" cy="6857143"/>
          </a:xfrm>
        </p:grpSpPr>
        <p:pic>
          <p:nvPicPr>
            <p:cNvPr id="4" name="图片 3">
              <a:extLst>
                <a:ext uri="{FF2B5EF4-FFF2-40B4-BE49-F238E27FC236}">
                  <a16:creationId xmlns:a16="http://schemas.microsoft.com/office/drawing/2014/main" id="{15BB5D4A-921D-50D9-76FE-4605A7E87D3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4544" y="857"/>
              <a:ext cx="10354962" cy="6857143"/>
            </a:xfrm>
            <a:prstGeom prst="rect">
              <a:avLst/>
            </a:prstGeom>
          </p:spPr>
        </p:pic>
        <p:pic>
          <p:nvPicPr>
            <p:cNvPr id="16" name="图片 15">
              <a:extLst>
                <a:ext uri="{FF2B5EF4-FFF2-40B4-BE49-F238E27FC236}">
                  <a16:creationId xmlns:a16="http://schemas.microsoft.com/office/drawing/2014/main" id="{E05ABA41-A084-561B-56A5-9F768B383F8C}"/>
                </a:ext>
              </a:extLst>
            </p:cNvPr>
            <p:cNvPicPr>
              <a:picLocks noChangeAspect="1"/>
            </p:cNvPicPr>
            <p:nvPr/>
          </p:nvPicPr>
          <p:blipFill>
            <a:blip r:embed="rId4"/>
            <a:srcRect l="12722" t="24631" r="12876" b="24661"/>
            <a:stretch>
              <a:fillRect/>
            </a:stretch>
          </p:blipFill>
          <p:spPr>
            <a:xfrm>
              <a:off x="192533" y="176304"/>
              <a:ext cx="1766860" cy="851835"/>
            </a:xfrm>
            <a:prstGeom prst="rect">
              <a:avLst/>
            </a:prstGeom>
          </p:spPr>
        </p:pic>
      </p:grpSp>
      <p:sp>
        <p:nvSpPr>
          <p:cNvPr id="5" name="矩形 4">
            <a:extLst>
              <a:ext uri="{FF2B5EF4-FFF2-40B4-BE49-F238E27FC236}">
                <a16:creationId xmlns:a16="http://schemas.microsoft.com/office/drawing/2014/main" id="{7C775189-BA4C-2F38-2A27-4022BC793F5D}"/>
              </a:ext>
            </a:extLst>
          </p:cNvPr>
          <p:cNvSpPr/>
          <p:nvPr/>
        </p:nvSpPr>
        <p:spPr>
          <a:xfrm>
            <a:off x="1264458" y="1972421"/>
            <a:ext cx="5448593" cy="1938992"/>
          </a:xfrm>
          <a:prstGeom prst="rect">
            <a:avLst/>
          </a:prstGeom>
        </p:spPr>
        <p:txBody>
          <a:bodyPr wrap="square">
            <a:spAutoFit/>
          </a:bodyPr>
          <a:lstStyle/>
          <a:p>
            <a:pPr algn="ctr"/>
            <a:r>
              <a:rPr lang="zh-CN" altLang="en-US" sz="4000" b="1" dirty="0">
                <a:solidFill>
                  <a:schemeClr val="accent2">
                    <a:lumMod val="60000"/>
                    <a:lumOff val="40000"/>
                  </a:schemeClr>
                </a:solidFill>
                <a:latin typeface="微软雅黑" panose="020B0503020204020204" pitchFamily="34" charset="-122"/>
                <a:ea typeface="微软雅黑" panose="020B0503020204020204" pitchFamily="34" charset="-122"/>
              </a:rPr>
              <a:t>基于贝叶斯方法的乘客出行路径分配时空建模：以地铁网络为例</a:t>
            </a:r>
          </a:p>
        </p:txBody>
      </p:sp>
      <p:sp>
        <p:nvSpPr>
          <p:cNvPr id="6" name="矩形 5">
            <a:extLst>
              <a:ext uri="{FF2B5EF4-FFF2-40B4-BE49-F238E27FC236}">
                <a16:creationId xmlns:a16="http://schemas.microsoft.com/office/drawing/2014/main" id="{F65A1C8A-3944-B1C0-2304-4E24EDB5F6F3}"/>
              </a:ext>
            </a:extLst>
          </p:cNvPr>
          <p:cNvSpPr/>
          <p:nvPr/>
        </p:nvSpPr>
        <p:spPr>
          <a:xfrm>
            <a:off x="910733" y="5258225"/>
            <a:ext cx="4952438" cy="1123248"/>
          </a:xfrm>
          <a:prstGeom prst="rect">
            <a:avLst/>
          </a:prstGeom>
        </p:spPr>
        <p:txBody>
          <a:bodyPr vert="horz" lIns="91440" tIns="45722" rIns="91440" bIns="45722" rtlCol="0" anchor="b">
            <a:noAutofit/>
          </a:bodyPr>
          <a:lstStyle/>
          <a:p>
            <a:pPr>
              <a:lnSpc>
                <a:spcPct val="125000"/>
              </a:lnSpc>
              <a:spcBef>
                <a:spcPct val="0"/>
              </a:spcBef>
            </a:pPr>
            <a:r>
              <a:rPr lang="en-US" altLang="zh-CN" sz="2286" b="1" dirty="0">
                <a:latin typeface="微软雅黑" panose="020B0503020204020204" pitchFamily="34" charset="-122"/>
                <a:ea typeface="微软雅黑" panose="020B0503020204020204" pitchFamily="34" charset="-122"/>
                <a:cs typeface="+mj-cs"/>
              </a:rPr>
              <a:t>2025.7.15</a:t>
            </a:r>
            <a:r>
              <a:rPr lang="zh-CN" altLang="en-US" sz="2286" b="1" dirty="0">
                <a:latin typeface="微软雅黑" panose="020B0503020204020204" pitchFamily="34" charset="-122"/>
                <a:ea typeface="微软雅黑" panose="020B0503020204020204" pitchFamily="34" charset="-122"/>
                <a:cs typeface="+mj-cs"/>
              </a:rPr>
              <a:t> </a:t>
            </a:r>
            <a:endParaRPr lang="en-US" altLang="zh-CN" sz="2286" b="1" dirty="0">
              <a:latin typeface="微软雅黑" panose="020B0503020204020204" pitchFamily="34" charset="-122"/>
              <a:ea typeface="微软雅黑" panose="020B0503020204020204" pitchFamily="34" charset="-122"/>
              <a:cs typeface="+mj-cs"/>
            </a:endParaRPr>
          </a:p>
          <a:p>
            <a:pPr>
              <a:lnSpc>
                <a:spcPct val="125000"/>
              </a:lnSpc>
              <a:spcBef>
                <a:spcPct val="0"/>
              </a:spcBef>
            </a:pPr>
            <a:r>
              <a:rPr lang="zh-CN" altLang="en-US" sz="2286" b="1" dirty="0">
                <a:latin typeface="微软雅黑" panose="020B0503020204020204" pitchFamily="34" charset="-122"/>
                <a:ea typeface="微软雅黑" panose="020B0503020204020204" pitchFamily="34" charset="-122"/>
                <a:cs typeface="+mj-cs"/>
              </a:rPr>
              <a:t>上午</a:t>
            </a:r>
            <a:r>
              <a:rPr lang="en-US" altLang="zh-CN" sz="2286" b="1" dirty="0">
                <a:latin typeface="微软雅黑" panose="020B0503020204020204" pitchFamily="34" charset="-122"/>
                <a:ea typeface="微软雅黑" panose="020B0503020204020204" pitchFamily="34" charset="-122"/>
                <a:cs typeface="+mj-cs"/>
              </a:rPr>
              <a:t> 10:30-12:00</a:t>
            </a:r>
            <a:r>
              <a:rPr lang="zh-CN" altLang="en-US" sz="2286" b="1" dirty="0">
                <a:latin typeface="微软雅黑" panose="020B0503020204020204" pitchFamily="34" charset="-122"/>
                <a:ea typeface="微软雅黑" panose="020B0503020204020204" pitchFamily="34" charset="-122"/>
                <a:cs typeface="+mj-cs"/>
              </a:rPr>
              <a:t>（星期二）</a:t>
            </a:r>
            <a:endParaRPr lang="en-US" altLang="zh-CN" sz="2286" b="1" dirty="0">
              <a:latin typeface="微软雅黑" panose="020B0503020204020204" pitchFamily="34" charset="-122"/>
              <a:ea typeface="微软雅黑" panose="020B0503020204020204" pitchFamily="34" charset="-122"/>
              <a:cs typeface="+mj-cs"/>
            </a:endParaRPr>
          </a:p>
          <a:p>
            <a:pPr>
              <a:lnSpc>
                <a:spcPct val="125000"/>
              </a:lnSpc>
              <a:spcBef>
                <a:spcPct val="0"/>
              </a:spcBef>
            </a:pPr>
            <a:r>
              <a:rPr lang="zh-CN" altLang="en-US" sz="1600" b="1" dirty="0">
                <a:latin typeface="微软雅黑" panose="020B0503020204020204" pitchFamily="34" charset="-122"/>
                <a:ea typeface="微软雅黑" panose="020B0503020204020204" pitchFamily="34" charset="-122"/>
                <a:cs typeface="+mj-cs"/>
              </a:rPr>
              <a:t>地点：交通学院</a:t>
            </a:r>
            <a:r>
              <a:rPr lang="en-US" altLang="zh-CN" sz="1600" b="1" dirty="0">
                <a:latin typeface="微软雅黑" panose="020B0503020204020204" pitchFamily="34" charset="-122"/>
                <a:ea typeface="微软雅黑" panose="020B0503020204020204" pitchFamily="34" charset="-122"/>
                <a:cs typeface="+mj-cs"/>
              </a:rPr>
              <a:t>325</a:t>
            </a:r>
            <a:r>
              <a:rPr lang="zh-CN" altLang="en-US" sz="1600" b="1" dirty="0">
                <a:latin typeface="微软雅黑" panose="020B0503020204020204" pitchFamily="34" charset="-122"/>
                <a:ea typeface="微软雅黑" panose="020B0503020204020204" pitchFamily="34" charset="-122"/>
                <a:cs typeface="+mj-cs"/>
              </a:rPr>
              <a:t>会议室</a:t>
            </a:r>
            <a:endParaRPr lang="en-US" altLang="zh-CN" sz="1600" b="1" dirty="0">
              <a:latin typeface="微软雅黑" panose="020B0503020204020204" pitchFamily="34" charset="-122"/>
              <a:ea typeface="微软雅黑" panose="020B0503020204020204" pitchFamily="34" charset="-122"/>
              <a:cs typeface="+mj-cs"/>
            </a:endParaRPr>
          </a:p>
        </p:txBody>
      </p:sp>
      <p:sp>
        <p:nvSpPr>
          <p:cNvPr id="13" name="矩形 12">
            <a:extLst>
              <a:ext uri="{FF2B5EF4-FFF2-40B4-BE49-F238E27FC236}">
                <a16:creationId xmlns:a16="http://schemas.microsoft.com/office/drawing/2014/main" id="{45ED2D42-9BE6-5C3A-1A36-A2053985CE79}"/>
              </a:ext>
            </a:extLst>
          </p:cNvPr>
          <p:cNvSpPr/>
          <p:nvPr/>
        </p:nvSpPr>
        <p:spPr>
          <a:xfrm>
            <a:off x="9256357" y="998437"/>
            <a:ext cx="2846743" cy="512184"/>
          </a:xfrm>
          <a:prstGeom prst="rect">
            <a:avLst/>
          </a:prstGeom>
        </p:spPr>
        <p:txBody>
          <a:bodyPr vert="horz" lIns="91440" tIns="45722" rIns="91440" bIns="45722" rtlCol="0" anchor="b">
            <a:noAutofit/>
          </a:bodyPr>
          <a:lstStyle/>
          <a:p>
            <a:pPr algn="ctr">
              <a:lnSpc>
                <a:spcPct val="120000"/>
              </a:lnSpc>
              <a:spcBef>
                <a:spcPct val="0"/>
              </a:spcBef>
            </a:pPr>
            <a:r>
              <a:rPr lang="zh-CN" altLang="en-US" sz="2400" b="1" dirty="0">
                <a:latin typeface="微软雅黑" panose="020B0503020204020204" pitchFamily="34" charset="-122"/>
                <a:ea typeface="微软雅黑" panose="020B0503020204020204" pitchFamily="34" charset="-122"/>
                <a:cs typeface="+mj-cs"/>
              </a:rPr>
              <a:t>主讲人：</a:t>
            </a:r>
            <a:r>
              <a:rPr lang="zh-CN" altLang="en-US" sz="2400" b="1" dirty="0">
                <a:latin typeface="微软雅黑" panose="020B0503020204020204" pitchFamily="34" charset="-122"/>
                <a:ea typeface="微软雅黑" panose="020B0503020204020204" pitchFamily="34" charset="-122"/>
                <a:sym typeface="+mn-ea"/>
              </a:rPr>
              <a:t>孙立君</a:t>
            </a:r>
            <a:r>
              <a:rPr lang="en-US" altLang="zh-CN" sz="2400" b="1" dirty="0">
                <a:latin typeface="微软雅黑" panose="020B0503020204020204" pitchFamily="34" charset="-122"/>
                <a:ea typeface="微软雅黑" panose="020B0503020204020204" pitchFamily="34" charset="-122"/>
                <a:sym typeface="+mn-ea"/>
              </a:rPr>
              <a:t> </a:t>
            </a:r>
            <a:endParaRPr lang="en-US" altLang="zh-CN" sz="2400" b="1" dirty="0">
              <a:latin typeface="微软雅黑" panose="020B0503020204020204" pitchFamily="34" charset="-122"/>
              <a:ea typeface="微软雅黑" panose="020B0503020204020204" pitchFamily="34" charset="-122"/>
              <a:cs typeface="+mj-cs"/>
            </a:endParaRPr>
          </a:p>
        </p:txBody>
      </p:sp>
      <p:sp>
        <p:nvSpPr>
          <p:cNvPr id="17" name="文本框 16">
            <a:extLst>
              <a:ext uri="{FF2B5EF4-FFF2-40B4-BE49-F238E27FC236}">
                <a16:creationId xmlns:a16="http://schemas.microsoft.com/office/drawing/2014/main" id="{E6886C82-7957-2DB6-79BD-567AA403F589}"/>
              </a:ext>
            </a:extLst>
          </p:cNvPr>
          <p:cNvSpPr txBox="1"/>
          <p:nvPr/>
        </p:nvSpPr>
        <p:spPr>
          <a:xfrm>
            <a:off x="7546710" y="2521854"/>
            <a:ext cx="1454623" cy="338554"/>
          </a:xfrm>
          <a:prstGeom prst="rect">
            <a:avLst/>
          </a:prstGeom>
          <a:noFill/>
        </p:spPr>
        <p:txBody>
          <a:bodyPr wrap="square" rtlCol="0">
            <a:spAutoFit/>
          </a:bodyPr>
          <a:lstStyle/>
          <a:p>
            <a:r>
              <a:rPr lang="zh-CN" altLang="en-US" sz="1600" b="1" dirty="0"/>
              <a:t>主讲人简介</a:t>
            </a:r>
          </a:p>
        </p:txBody>
      </p:sp>
      <p:sp>
        <p:nvSpPr>
          <p:cNvPr id="18" name="矩形 17">
            <a:extLst>
              <a:ext uri="{FF2B5EF4-FFF2-40B4-BE49-F238E27FC236}">
                <a16:creationId xmlns:a16="http://schemas.microsoft.com/office/drawing/2014/main" id="{248B3C15-6F08-2EB7-7697-5B6072CB169B}"/>
              </a:ext>
            </a:extLst>
          </p:cNvPr>
          <p:cNvSpPr/>
          <p:nvPr/>
        </p:nvSpPr>
        <p:spPr>
          <a:xfrm>
            <a:off x="7650191" y="2972398"/>
            <a:ext cx="4306203" cy="1754326"/>
          </a:xfrm>
          <a:prstGeom prst="rect">
            <a:avLst/>
          </a:prstGeom>
        </p:spPr>
        <p:txBody>
          <a:bodyPr wrap="square">
            <a:spAutoFit/>
          </a:bodyPr>
          <a:lstStyle/>
          <a:p>
            <a:pPr algn="just"/>
            <a:r>
              <a:rPr lang="en-US" altLang="zh-CN" sz="1200" dirty="0">
                <a:latin typeface="Times New Roman" panose="02020603050405020304" charset="0"/>
                <a:ea typeface="宋体" panose="02010600030101010101" pitchFamily="2" charset="-122"/>
                <a:cs typeface="Times New Roman" panose="02020603050405020304" charset="0"/>
              </a:rPr>
              <a:t>Lijun Sun is an Associate Professor and William Dawson Scholar in the Department of Civil Engineering at McGill University. His research focuses on developing statistical and machine learning techniques, tools and applications to address the efficiency, resilience, uncertainty, and sustainability issues in urban transportation systems. He serves as Managing Editor for Artificial Intelligence for Transportation, and Associate Editors for Transportation Science and Transportation Research Part C-Emerging Technologies.</a:t>
            </a:r>
          </a:p>
        </p:txBody>
      </p:sp>
      <p:sp>
        <p:nvSpPr>
          <p:cNvPr id="23" name="矩形 22">
            <a:extLst>
              <a:ext uri="{FF2B5EF4-FFF2-40B4-BE49-F238E27FC236}">
                <a16:creationId xmlns:a16="http://schemas.microsoft.com/office/drawing/2014/main" id="{4844B634-7428-56CB-C111-7B93FEF6B2C4}"/>
              </a:ext>
            </a:extLst>
          </p:cNvPr>
          <p:cNvSpPr/>
          <p:nvPr/>
        </p:nvSpPr>
        <p:spPr>
          <a:xfrm>
            <a:off x="9311445" y="1567649"/>
            <a:ext cx="2846743" cy="360869"/>
          </a:xfrm>
          <a:prstGeom prst="rect">
            <a:avLst/>
          </a:prstGeom>
        </p:spPr>
        <p:txBody>
          <a:bodyPr vert="horz" lIns="91440" tIns="45722" rIns="91440" bIns="45722" rtlCol="0" anchor="b">
            <a:noAutofit/>
          </a:bodyPr>
          <a:lstStyle/>
          <a:p>
            <a:pPr algn="ctr">
              <a:lnSpc>
                <a:spcPct val="120000"/>
              </a:lnSpc>
              <a:spcBef>
                <a:spcPct val="0"/>
              </a:spcBef>
            </a:pPr>
            <a:r>
              <a:rPr lang="zh-CN" altLang="en-US" sz="1600" dirty="0">
                <a:latin typeface="微软雅黑" panose="020B0503020204020204" pitchFamily="34" charset="-122"/>
                <a:ea typeface="微软雅黑" panose="020B0503020204020204" pitchFamily="34" charset="-122"/>
                <a:sym typeface="+mn-ea"/>
              </a:rPr>
              <a:t>加拿大麦吉尔大学长聘副教授 </a:t>
            </a:r>
          </a:p>
        </p:txBody>
      </p:sp>
      <p:sp>
        <p:nvSpPr>
          <p:cNvPr id="24" name="矩形 23">
            <a:extLst>
              <a:ext uri="{FF2B5EF4-FFF2-40B4-BE49-F238E27FC236}">
                <a16:creationId xmlns:a16="http://schemas.microsoft.com/office/drawing/2014/main" id="{277F8F60-8A10-345E-DF86-9FEDF33A6344}"/>
              </a:ext>
            </a:extLst>
          </p:cNvPr>
          <p:cNvSpPr/>
          <p:nvPr/>
        </p:nvSpPr>
        <p:spPr>
          <a:xfrm>
            <a:off x="8583377" y="1651495"/>
            <a:ext cx="3574811" cy="751691"/>
          </a:xfrm>
          <a:prstGeom prst="rect">
            <a:avLst/>
          </a:prstGeom>
        </p:spPr>
        <p:txBody>
          <a:bodyPr vert="horz" lIns="91440" tIns="45722" rIns="91440" bIns="45722" rtlCol="0" anchor="b">
            <a:noAutofit/>
          </a:bodyPr>
          <a:lstStyle/>
          <a:p>
            <a:pPr algn="ctr">
              <a:lnSpc>
                <a:spcPct val="120000"/>
              </a:lnSpc>
              <a:spcBef>
                <a:spcPct val="0"/>
              </a:spcBef>
            </a:pPr>
            <a:endParaRPr lang="zh-CN" altLang="en-US" sz="1524" dirty="0">
              <a:latin typeface="微软雅黑" panose="020B0503020204020204" pitchFamily="34" charset="-122"/>
              <a:ea typeface="微软雅黑" panose="020B0503020204020204" pitchFamily="34" charset="-122"/>
              <a:cs typeface="+mj-cs"/>
            </a:endParaRPr>
          </a:p>
        </p:txBody>
      </p:sp>
      <p:sp>
        <p:nvSpPr>
          <p:cNvPr id="29" name="文本框 28">
            <a:extLst>
              <a:ext uri="{FF2B5EF4-FFF2-40B4-BE49-F238E27FC236}">
                <a16:creationId xmlns:a16="http://schemas.microsoft.com/office/drawing/2014/main" id="{3DEA8CA9-227E-0BB2-BEDD-B23ED8E8826D}"/>
              </a:ext>
            </a:extLst>
          </p:cNvPr>
          <p:cNvSpPr txBox="1"/>
          <p:nvPr/>
        </p:nvSpPr>
        <p:spPr>
          <a:xfrm>
            <a:off x="9345257" y="0"/>
            <a:ext cx="2846743" cy="759952"/>
          </a:xfrm>
          <a:prstGeom prst="rect">
            <a:avLst/>
          </a:prstGeom>
          <a:noFill/>
        </p:spPr>
        <p:txBody>
          <a:bodyPr wrap="square" rtlCol="0">
            <a:spAutoFit/>
          </a:bodyPr>
          <a:lstStyle/>
          <a:p>
            <a:pPr algn="ctr">
              <a:lnSpc>
                <a:spcPct val="125000"/>
              </a:lnSpc>
            </a:pPr>
            <a:r>
              <a:rPr lang="en-US" altLang="zh-CN" b="1" dirty="0">
                <a:solidFill>
                  <a:srgbClr val="5D358B"/>
                </a:solidFill>
                <a:latin typeface="等线" panose="02010600030101010101" pitchFamily="2" charset="-122"/>
                <a:ea typeface="等线" panose="02010600030101010101" pitchFamily="2" charset="-122"/>
              </a:rPr>
              <a:t>“</a:t>
            </a:r>
            <a:r>
              <a:rPr lang="zh-CN" altLang="en-US" b="1" dirty="0">
                <a:solidFill>
                  <a:srgbClr val="5D358B"/>
                </a:solidFill>
                <a:latin typeface="等线" panose="02010600030101010101" pitchFamily="2" charset="-122"/>
                <a:ea typeface="等线" panose="02010600030101010101" pitchFamily="2" charset="-122"/>
              </a:rPr>
              <a:t>跨越边界、探索无限</a:t>
            </a:r>
            <a:r>
              <a:rPr lang="en-US" altLang="zh-CN" b="1" dirty="0">
                <a:solidFill>
                  <a:srgbClr val="5D358B"/>
                </a:solidFill>
                <a:latin typeface="等线" panose="02010600030101010101" pitchFamily="2" charset="-122"/>
                <a:ea typeface="等线" panose="02010600030101010101" pitchFamily="2" charset="-122"/>
              </a:rPr>
              <a:t>”</a:t>
            </a:r>
          </a:p>
          <a:p>
            <a:pPr algn="ctr">
              <a:lnSpc>
                <a:spcPct val="125000"/>
              </a:lnSpc>
            </a:pPr>
            <a:r>
              <a:rPr lang="zh-CN" altLang="en-US" dirty="0">
                <a:solidFill>
                  <a:srgbClr val="5D358B"/>
                </a:solidFill>
                <a:latin typeface="等线" panose="02010600030101010101" pitchFamily="2" charset="-122"/>
                <a:ea typeface="等线" panose="02010600030101010101" pitchFamily="2" charset="-122"/>
              </a:rPr>
              <a:t>交叉论坛</a:t>
            </a:r>
          </a:p>
        </p:txBody>
      </p:sp>
      <p:sp>
        <p:nvSpPr>
          <p:cNvPr id="19" name="矩形 18">
            <a:extLst>
              <a:ext uri="{FF2B5EF4-FFF2-40B4-BE49-F238E27FC236}">
                <a16:creationId xmlns:a16="http://schemas.microsoft.com/office/drawing/2014/main" id="{05F1C4A2-F156-3651-7FAA-B72606F4BFB1}"/>
              </a:ext>
            </a:extLst>
          </p:cNvPr>
          <p:cNvSpPr/>
          <p:nvPr/>
        </p:nvSpPr>
        <p:spPr>
          <a:xfrm>
            <a:off x="7748104" y="5068902"/>
            <a:ext cx="321882" cy="87084"/>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4"/>
          </a:p>
        </p:txBody>
      </p:sp>
      <p:sp>
        <p:nvSpPr>
          <p:cNvPr id="20" name="文本框 19">
            <a:extLst>
              <a:ext uri="{FF2B5EF4-FFF2-40B4-BE49-F238E27FC236}">
                <a16:creationId xmlns:a16="http://schemas.microsoft.com/office/drawing/2014/main" id="{C2DF398F-C887-7662-E271-E1EE892F7EC8}"/>
              </a:ext>
            </a:extLst>
          </p:cNvPr>
          <p:cNvSpPr txBox="1"/>
          <p:nvPr/>
        </p:nvSpPr>
        <p:spPr>
          <a:xfrm>
            <a:off x="7546710" y="4750765"/>
            <a:ext cx="1454623" cy="338554"/>
          </a:xfrm>
          <a:prstGeom prst="rect">
            <a:avLst/>
          </a:prstGeom>
          <a:noFill/>
        </p:spPr>
        <p:txBody>
          <a:bodyPr wrap="square" rtlCol="0">
            <a:spAutoFit/>
          </a:bodyPr>
          <a:lstStyle>
            <a:defPPr>
              <a:defRPr lang="zh-CN"/>
            </a:defPPr>
            <a:lvl1pPr>
              <a:defRPr sz="1600" b="1"/>
            </a:lvl1pPr>
          </a:lstStyle>
          <a:p>
            <a:r>
              <a:rPr lang="zh-CN" altLang="en-US" dirty="0"/>
              <a:t>内容摘要</a:t>
            </a:r>
          </a:p>
        </p:txBody>
      </p:sp>
      <p:sp>
        <p:nvSpPr>
          <p:cNvPr id="21" name="矩形 20">
            <a:extLst>
              <a:ext uri="{FF2B5EF4-FFF2-40B4-BE49-F238E27FC236}">
                <a16:creationId xmlns:a16="http://schemas.microsoft.com/office/drawing/2014/main" id="{2FFA9E43-83F1-4FCF-C294-4E5E6E45E511}"/>
              </a:ext>
            </a:extLst>
          </p:cNvPr>
          <p:cNvSpPr/>
          <p:nvPr/>
        </p:nvSpPr>
        <p:spPr>
          <a:xfrm>
            <a:off x="7742311" y="2854833"/>
            <a:ext cx="321882" cy="87084"/>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4"/>
          </a:p>
        </p:txBody>
      </p:sp>
      <p:sp>
        <p:nvSpPr>
          <p:cNvPr id="7" name="矩形 6">
            <a:extLst>
              <a:ext uri="{FF2B5EF4-FFF2-40B4-BE49-F238E27FC236}">
                <a16:creationId xmlns:a16="http://schemas.microsoft.com/office/drawing/2014/main" id="{AC3504D7-03CC-EDDE-B4E7-416FF9355355}"/>
              </a:ext>
            </a:extLst>
          </p:cNvPr>
          <p:cNvSpPr/>
          <p:nvPr/>
        </p:nvSpPr>
        <p:spPr>
          <a:xfrm>
            <a:off x="7604000" y="5177742"/>
            <a:ext cx="4352394" cy="1569660"/>
          </a:xfrm>
          <a:prstGeom prst="rect">
            <a:avLst/>
          </a:prstGeom>
        </p:spPr>
        <p:txBody>
          <a:bodyPr wrap="square">
            <a:spAutoFit/>
          </a:bodyPr>
          <a:lstStyle/>
          <a:p>
            <a:pPr algn="just"/>
            <a:r>
              <a:rPr lang="en-US" altLang="zh-CN" sz="1200" dirty="0">
                <a:latin typeface="Times New Roman" panose="02020603050405020304" charset="0"/>
                <a:ea typeface="宋体" panose="02010600030101010101" pitchFamily="2" charset="-122"/>
                <a:cs typeface="Times New Roman" panose="02020603050405020304" charset="0"/>
              </a:rPr>
              <a:t>Assigning passenger trips to specific network paths using automatic fare collection (AFC) data is a fundamental challenge in urban transit analysis. The task is a difficult inverse problem: passenger path choices and dynamic network costs are unobservable, and behavior varies significantly across space and time. In this talk, I will introduce a novel Bayesian hierarchical framework to resolve this problem by jointly estimating dynamic network costs and passenger path choices while quantifying their uncertainty. </a:t>
            </a:r>
          </a:p>
        </p:txBody>
      </p:sp>
      <p:pic>
        <p:nvPicPr>
          <p:cNvPr id="11" name="图片 10">
            <a:extLst>
              <a:ext uri="{FF2B5EF4-FFF2-40B4-BE49-F238E27FC236}">
                <a16:creationId xmlns:a16="http://schemas.microsoft.com/office/drawing/2014/main" id="{870A1548-B863-BA1A-0C13-B1A7BB63F4D9}"/>
              </a:ext>
            </a:extLst>
          </p:cNvPr>
          <p:cNvPicPr>
            <a:picLocks noChangeAspect="1"/>
          </p:cNvPicPr>
          <p:nvPr/>
        </p:nvPicPr>
        <p:blipFill>
          <a:blip r:embed="rId5">
            <a:extLst>
              <a:ext uri="{28A0092B-C50C-407E-A947-70E740481C1C}">
                <a14:useLocalDpi xmlns:a14="http://schemas.microsoft.com/office/drawing/2010/main"/>
              </a:ext>
            </a:extLst>
          </a:blip>
          <a:srcRect/>
          <a:stretch/>
        </p:blipFill>
        <p:spPr>
          <a:xfrm>
            <a:off x="7544586" y="415654"/>
            <a:ext cx="1766859" cy="1777524"/>
          </a:xfrm>
          <a:prstGeom prst="ellipse">
            <a:avLst/>
          </a:prstGeom>
          <a:effectLst>
            <a:softEdge rad="63500"/>
          </a:effectLst>
        </p:spPr>
      </p:pic>
    </p:spTree>
    <p:extLst>
      <p:ext uri="{BB962C8B-B14F-4D97-AF65-F5344CB8AC3E}">
        <p14:creationId xmlns:p14="http://schemas.microsoft.com/office/powerpoint/2010/main" val="2667205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9A284-B5BA-CE83-E24E-E266BDA0A63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EFBE432-25E4-A5F3-318F-10B628802B2C}"/>
              </a:ext>
            </a:extLst>
          </p:cNvPr>
          <p:cNvGrpSpPr/>
          <p:nvPr/>
        </p:nvGrpSpPr>
        <p:grpSpPr>
          <a:xfrm>
            <a:off x="-64544" y="857"/>
            <a:ext cx="10354962" cy="6857143"/>
            <a:chOff x="-64544" y="857"/>
            <a:chExt cx="10354962" cy="6857143"/>
          </a:xfrm>
        </p:grpSpPr>
        <p:pic>
          <p:nvPicPr>
            <p:cNvPr id="4" name="图片 3">
              <a:extLst>
                <a:ext uri="{FF2B5EF4-FFF2-40B4-BE49-F238E27FC236}">
                  <a16:creationId xmlns:a16="http://schemas.microsoft.com/office/drawing/2014/main" id="{7A534C41-F830-BBBA-8211-D96E2EA85F4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4544" y="857"/>
              <a:ext cx="10354962" cy="6857143"/>
            </a:xfrm>
            <a:prstGeom prst="rect">
              <a:avLst/>
            </a:prstGeom>
          </p:spPr>
        </p:pic>
        <p:pic>
          <p:nvPicPr>
            <p:cNvPr id="16" name="图片 15">
              <a:extLst>
                <a:ext uri="{FF2B5EF4-FFF2-40B4-BE49-F238E27FC236}">
                  <a16:creationId xmlns:a16="http://schemas.microsoft.com/office/drawing/2014/main" id="{611F772F-7D87-F819-7D19-2EAA82E8DB99}"/>
                </a:ext>
              </a:extLst>
            </p:cNvPr>
            <p:cNvPicPr>
              <a:picLocks noChangeAspect="1"/>
            </p:cNvPicPr>
            <p:nvPr/>
          </p:nvPicPr>
          <p:blipFill>
            <a:blip r:embed="rId4"/>
            <a:srcRect l="12722" t="24631" r="12876" b="24661"/>
            <a:stretch>
              <a:fillRect/>
            </a:stretch>
          </p:blipFill>
          <p:spPr>
            <a:xfrm>
              <a:off x="192533" y="176304"/>
              <a:ext cx="1766860" cy="851835"/>
            </a:xfrm>
            <a:prstGeom prst="rect">
              <a:avLst/>
            </a:prstGeom>
          </p:spPr>
        </p:pic>
      </p:grpSp>
      <p:sp>
        <p:nvSpPr>
          <p:cNvPr id="6" name="矩形 5">
            <a:extLst>
              <a:ext uri="{FF2B5EF4-FFF2-40B4-BE49-F238E27FC236}">
                <a16:creationId xmlns:a16="http://schemas.microsoft.com/office/drawing/2014/main" id="{A563D09B-ED18-8CE7-4913-77E9BA1773B1}"/>
              </a:ext>
            </a:extLst>
          </p:cNvPr>
          <p:cNvSpPr/>
          <p:nvPr/>
        </p:nvSpPr>
        <p:spPr>
          <a:xfrm>
            <a:off x="910733" y="5258225"/>
            <a:ext cx="4952438" cy="1123248"/>
          </a:xfrm>
          <a:prstGeom prst="rect">
            <a:avLst/>
          </a:prstGeom>
        </p:spPr>
        <p:txBody>
          <a:bodyPr vert="horz" lIns="91440" tIns="45722" rIns="91440" bIns="45722" rtlCol="0" anchor="b">
            <a:noAutofit/>
          </a:bodyPr>
          <a:lstStyle/>
          <a:p>
            <a:pPr>
              <a:lnSpc>
                <a:spcPct val="125000"/>
              </a:lnSpc>
              <a:spcBef>
                <a:spcPct val="0"/>
              </a:spcBef>
            </a:pPr>
            <a:r>
              <a:rPr lang="en-US" altLang="zh-CN" sz="2286" b="1" dirty="0">
                <a:latin typeface="微软雅黑" panose="020B0503020204020204" pitchFamily="34" charset="-122"/>
                <a:ea typeface="微软雅黑" panose="020B0503020204020204" pitchFamily="34" charset="-122"/>
                <a:cs typeface="+mj-cs"/>
              </a:rPr>
              <a:t>2025.7.15</a:t>
            </a:r>
            <a:r>
              <a:rPr lang="zh-CN" altLang="en-US" sz="2286" b="1" dirty="0">
                <a:latin typeface="微软雅黑" panose="020B0503020204020204" pitchFamily="34" charset="-122"/>
                <a:ea typeface="微软雅黑" panose="020B0503020204020204" pitchFamily="34" charset="-122"/>
                <a:cs typeface="+mj-cs"/>
              </a:rPr>
              <a:t> </a:t>
            </a:r>
            <a:endParaRPr lang="en-US" altLang="zh-CN" sz="2286" b="1" dirty="0">
              <a:latin typeface="微软雅黑" panose="020B0503020204020204" pitchFamily="34" charset="-122"/>
              <a:ea typeface="微软雅黑" panose="020B0503020204020204" pitchFamily="34" charset="-122"/>
              <a:cs typeface="+mj-cs"/>
            </a:endParaRPr>
          </a:p>
          <a:p>
            <a:pPr>
              <a:lnSpc>
                <a:spcPct val="125000"/>
              </a:lnSpc>
              <a:spcBef>
                <a:spcPct val="0"/>
              </a:spcBef>
            </a:pPr>
            <a:r>
              <a:rPr lang="zh-CN" altLang="en-US" sz="2286" b="1" dirty="0">
                <a:latin typeface="微软雅黑" panose="020B0503020204020204" pitchFamily="34" charset="-122"/>
                <a:ea typeface="微软雅黑" panose="020B0503020204020204" pitchFamily="34" charset="-122"/>
                <a:cs typeface="+mj-cs"/>
              </a:rPr>
              <a:t>上午</a:t>
            </a:r>
            <a:r>
              <a:rPr lang="en-US" altLang="zh-CN" sz="2286" b="1" dirty="0">
                <a:latin typeface="微软雅黑" panose="020B0503020204020204" pitchFamily="34" charset="-122"/>
                <a:ea typeface="微软雅黑" panose="020B0503020204020204" pitchFamily="34" charset="-122"/>
                <a:cs typeface="+mj-cs"/>
              </a:rPr>
              <a:t> 10:30-12:00</a:t>
            </a:r>
            <a:r>
              <a:rPr lang="zh-CN" altLang="en-US" sz="2286" b="1" dirty="0">
                <a:latin typeface="微软雅黑" panose="020B0503020204020204" pitchFamily="34" charset="-122"/>
                <a:ea typeface="微软雅黑" panose="020B0503020204020204" pitchFamily="34" charset="-122"/>
                <a:cs typeface="+mj-cs"/>
              </a:rPr>
              <a:t>（星期二）</a:t>
            </a:r>
            <a:endParaRPr lang="en-US" altLang="zh-CN" sz="2286" b="1" dirty="0">
              <a:latin typeface="微软雅黑" panose="020B0503020204020204" pitchFamily="34" charset="-122"/>
              <a:ea typeface="微软雅黑" panose="020B0503020204020204" pitchFamily="34" charset="-122"/>
              <a:cs typeface="+mj-cs"/>
            </a:endParaRPr>
          </a:p>
          <a:p>
            <a:pPr>
              <a:lnSpc>
                <a:spcPct val="125000"/>
              </a:lnSpc>
              <a:spcBef>
                <a:spcPct val="0"/>
              </a:spcBef>
            </a:pPr>
            <a:r>
              <a:rPr lang="zh-CN" altLang="en-US" sz="1600" b="1" dirty="0">
                <a:latin typeface="微软雅黑" panose="020B0503020204020204" pitchFamily="34" charset="-122"/>
                <a:ea typeface="微软雅黑" panose="020B0503020204020204" pitchFamily="34" charset="-122"/>
                <a:cs typeface="+mj-cs"/>
              </a:rPr>
              <a:t>地点：交通学院</a:t>
            </a:r>
            <a:r>
              <a:rPr lang="en-US" altLang="zh-CN" sz="1600" b="1" dirty="0">
                <a:latin typeface="微软雅黑" panose="020B0503020204020204" pitchFamily="34" charset="-122"/>
                <a:ea typeface="微软雅黑" panose="020B0503020204020204" pitchFamily="34" charset="-122"/>
                <a:cs typeface="+mj-cs"/>
              </a:rPr>
              <a:t>325</a:t>
            </a:r>
            <a:r>
              <a:rPr lang="zh-CN" altLang="en-US" sz="1600" b="1" dirty="0">
                <a:latin typeface="微软雅黑" panose="020B0503020204020204" pitchFamily="34" charset="-122"/>
                <a:ea typeface="微软雅黑" panose="020B0503020204020204" pitchFamily="34" charset="-122"/>
                <a:cs typeface="+mj-cs"/>
              </a:rPr>
              <a:t>会议室</a:t>
            </a:r>
            <a:endParaRPr lang="en-US" altLang="zh-CN" sz="1600" b="1" dirty="0">
              <a:latin typeface="微软雅黑" panose="020B0503020204020204" pitchFamily="34" charset="-122"/>
              <a:ea typeface="微软雅黑" panose="020B0503020204020204" pitchFamily="34" charset="-122"/>
              <a:cs typeface="+mj-cs"/>
            </a:endParaRPr>
          </a:p>
        </p:txBody>
      </p:sp>
      <p:sp>
        <p:nvSpPr>
          <p:cNvPr id="13" name="矩形 12">
            <a:extLst>
              <a:ext uri="{FF2B5EF4-FFF2-40B4-BE49-F238E27FC236}">
                <a16:creationId xmlns:a16="http://schemas.microsoft.com/office/drawing/2014/main" id="{50363492-FB24-F1BA-8237-F300884D3315}"/>
              </a:ext>
            </a:extLst>
          </p:cNvPr>
          <p:cNvSpPr/>
          <p:nvPr/>
        </p:nvSpPr>
        <p:spPr>
          <a:xfrm>
            <a:off x="9256357" y="998437"/>
            <a:ext cx="2846743" cy="512184"/>
          </a:xfrm>
          <a:prstGeom prst="rect">
            <a:avLst/>
          </a:prstGeom>
        </p:spPr>
        <p:txBody>
          <a:bodyPr vert="horz" lIns="91440" tIns="45722" rIns="91440" bIns="45722" rtlCol="0" anchor="b">
            <a:noAutofit/>
          </a:bodyPr>
          <a:lstStyle/>
          <a:p>
            <a:pPr algn="ctr">
              <a:lnSpc>
                <a:spcPct val="120000"/>
              </a:lnSpc>
              <a:spcBef>
                <a:spcPct val="0"/>
              </a:spcBef>
            </a:pPr>
            <a:r>
              <a:rPr lang="zh-CN" altLang="en-US" sz="2400" b="1" dirty="0">
                <a:latin typeface="微软雅黑" panose="020B0503020204020204" pitchFamily="34" charset="-122"/>
                <a:ea typeface="微软雅黑" panose="020B0503020204020204" pitchFamily="34" charset="-122"/>
                <a:cs typeface="+mj-cs"/>
              </a:rPr>
              <a:t>主讲人：</a:t>
            </a:r>
            <a:r>
              <a:rPr lang="zh-CN" altLang="en-US" sz="2400" b="1" dirty="0">
                <a:latin typeface="微软雅黑" panose="020B0503020204020204" pitchFamily="34" charset="-122"/>
                <a:ea typeface="微软雅黑" panose="020B0503020204020204" pitchFamily="34" charset="-122"/>
                <a:sym typeface="+mn-ea"/>
              </a:rPr>
              <a:t>孙立君</a:t>
            </a:r>
            <a:r>
              <a:rPr lang="en-US" altLang="zh-CN" sz="2400" b="1" dirty="0">
                <a:latin typeface="微软雅黑" panose="020B0503020204020204" pitchFamily="34" charset="-122"/>
                <a:ea typeface="微软雅黑" panose="020B0503020204020204" pitchFamily="34" charset="-122"/>
                <a:sym typeface="+mn-ea"/>
              </a:rPr>
              <a:t> </a:t>
            </a:r>
            <a:endParaRPr lang="en-US" altLang="zh-CN" sz="2400" b="1" dirty="0">
              <a:latin typeface="微软雅黑" panose="020B0503020204020204" pitchFamily="34" charset="-122"/>
              <a:ea typeface="微软雅黑" panose="020B0503020204020204" pitchFamily="34" charset="-122"/>
              <a:cs typeface="+mj-cs"/>
            </a:endParaRPr>
          </a:p>
        </p:txBody>
      </p:sp>
      <p:sp>
        <p:nvSpPr>
          <p:cNvPr id="17" name="文本框 16">
            <a:extLst>
              <a:ext uri="{FF2B5EF4-FFF2-40B4-BE49-F238E27FC236}">
                <a16:creationId xmlns:a16="http://schemas.microsoft.com/office/drawing/2014/main" id="{174CD90F-E320-194A-1419-203BEE6E0B43}"/>
              </a:ext>
            </a:extLst>
          </p:cNvPr>
          <p:cNvSpPr txBox="1"/>
          <p:nvPr/>
        </p:nvSpPr>
        <p:spPr>
          <a:xfrm>
            <a:off x="7546710" y="2521854"/>
            <a:ext cx="1454623" cy="338554"/>
          </a:xfrm>
          <a:prstGeom prst="rect">
            <a:avLst/>
          </a:prstGeom>
          <a:noFill/>
        </p:spPr>
        <p:txBody>
          <a:bodyPr wrap="square" rtlCol="0">
            <a:spAutoFit/>
          </a:bodyPr>
          <a:lstStyle/>
          <a:p>
            <a:r>
              <a:rPr lang="zh-CN" altLang="en-US" sz="1600" b="1" dirty="0"/>
              <a:t>主讲人简介</a:t>
            </a:r>
          </a:p>
        </p:txBody>
      </p:sp>
      <p:sp>
        <p:nvSpPr>
          <p:cNvPr id="18" name="矩形 17">
            <a:extLst>
              <a:ext uri="{FF2B5EF4-FFF2-40B4-BE49-F238E27FC236}">
                <a16:creationId xmlns:a16="http://schemas.microsoft.com/office/drawing/2014/main" id="{7090B00B-676A-6839-A542-F7666EAAABA6}"/>
              </a:ext>
            </a:extLst>
          </p:cNvPr>
          <p:cNvSpPr/>
          <p:nvPr/>
        </p:nvSpPr>
        <p:spPr>
          <a:xfrm>
            <a:off x="7650191" y="2972398"/>
            <a:ext cx="4306203" cy="1754326"/>
          </a:xfrm>
          <a:prstGeom prst="rect">
            <a:avLst/>
          </a:prstGeom>
        </p:spPr>
        <p:txBody>
          <a:bodyPr wrap="square">
            <a:spAutoFit/>
          </a:bodyPr>
          <a:lstStyle/>
          <a:p>
            <a:pPr algn="just"/>
            <a:r>
              <a:rPr lang="en-US" altLang="zh-CN" sz="1200" dirty="0">
                <a:latin typeface="Times New Roman" panose="02020603050405020304" charset="0"/>
                <a:ea typeface="宋体" panose="02010600030101010101" pitchFamily="2" charset="-122"/>
                <a:cs typeface="Times New Roman" panose="02020603050405020304" charset="0"/>
              </a:rPr>
              <a:t>Lijun Sun is an Associate Professor and William Dawson Scholar in the Department of Civil Engineering at McGill University. His research focuses on developing statistical and machine learning techniques, tools and applications to address the efficiency, resilience, uncertainty, and sustainability issues in urban transportation systems. He serves as Managing Editor for Artificial Intelligence for Transportation, and Associate Editors for Transportation Science and Transportation Research Part C-Emerging Technologies.</a:t>
            </a:r>
          </a:p>
        </p:txBody>
      </p:sp>
      <p:sp>
        <p:nvSpPr>
          <p:cNvPr id="23" name="矩形 22">
            <a:extLst>
              <a:ext uri="{FF2B5EF4-FFF2-40B4-BE49-F238E27FC236}">
                <a16:creationId xmlns:a16="http://schemas.microsoft.com/office/drawing/2014/main" id="{2A909458-DBE0-86C3-2A8F-034A93FEDAD8}"/>
              </a:ext>
            </a:extLst>
          </p:cNvPr>
          <p:cNvSpPr/>
          <p:nvPr/>
        </p:nvSpPr>
        <p:spPr>
          <a:xfrm>
            <a:off x="9311445" y="1567649"/>
            <a:ext cx="2846743" cy="360869"/>
          </a:xfrm>
          <a:prstGeom prst="rect">
            <a:avLst/>
          </a:prstGeom>
        </p:spPr>
        <p:txBody>
          <a:bodyPr vert="horz" lIns="91440" tIns="45722" rIns="91440" bIns="45722" rtlCol="0" anchor="b">
            <a:noAutofit/>
          </a:bodyPr>
          <a:lstStyle/>
          <a:p>
            <a:pPr algn="ctr">
              <a:lnSpc>
                <a:spcPct val="120000"/>
              </a:lnSpc>
              <a:spcBef>
                <a:spcPct val="0"/>
              </a:spcBef>
            </a:pPr>
            <a:r>
              <a:rPr lang="zh-CN" altLang="en-US" sz="1600" dirty="0">
                <a:latin typeface="微软雅黑" panose="020B0503020204020204" pitchFamily="34" charset="-122"/>
                <a:ea typeface="微软雅黑" panose="020B0503020204020204" pitchFamily="34" charset="-122"/>
                <a:sym typeface="+mn-ea"/>
              </a:rPr>
              <a:t>加拿大麦吉尔大学长聘副教授 </a:t>
            </a:r>
          </a:p>
        </p:txBody>
      </p:sp>
      <p:sp>
        <p:nvSpPr>
          <p:cNvPr id="24" name="矩形 23">
            <a:extLst>
              <a:ext uri="{FF2B5EF4-FFF2-40B4-BE49-F238E27FC236}">
                <a16:creationId xmlns:a16="http://schemas.microsoft.com/office/drawing/2014/main" id="{D28744E4-2C8E-A509-74D2-3AE67D3FD637}"/>
              </a:ext>
            </a:extLst>
          </p:cNvPr>
          <p:cNvSpPr/>
          <p:nvPr/>
        </p:nvSpPr>
        <p:spPr>
          <a:xfrm>
            <a:off x="8583377" y="1651495"/>
            <a:ext cx="3574811" cy="751691"/>
          </a:xfrm>
          <a:prstGeom prst="rect">
            <a:avLst/>
          </a:prstGeom>
        </p:spPr>
        <p:txBody>
          <a:bodyPr vert="horz" lIns="91440" tIns="45722" rIns="91440" bIns="45722" rtlCol="0" anchor="b">
            <a:noAutofit/>
          </a:bodyPr>
          <a:lstStyle/>
          <a:p>
            <a:pPr algn="ctr">
              <a:lnSpc>
                <a:spcPct val="120000"/>
              </a:lnSpc>
              <a:spcBef>
                <a:spcPct val="0"/>
              </a:spcBef>
            </a:pPr>
            <a:endParaRPr lang="zh-CN" altLang="en-US" sz="1524" dirty="0">
              <a:latin typeface="微软雅黑" panose="020B0503020204020204" pitchFamily="34" charset="-122"/>
              <a:ea typeface="微软雅黑" panose="020B0503020204020204" pitchFamily="34" charset="-122"/>
              <a:cs typeface="+mj-cs"/>
            </a:endParaRPr>
          </a:p>
        </p:txBody>
      </p:sp>
      <p:sp>
        <p:nvSpPr>
          <p:cNvPr id="29" name="文本框 28">
            <a:extLst>
              <a:ext uri="{FF2B5EF4-FFF2-40B4-BE49-F238E27FC236}">
                <a16:creationId xmlns:a16="http://schemas.microsoft.com/office/drawing/2014/main" id="{0A0BABF0-C904-35DC-BAA4-E201915257B1}"/>
              </a:ext>
            </a:extLst>
          </p:cNvPr>
          <p:cNvSpPr txBox="1"/>
          <p:nvPr/>
        </p:nvSpPr>
        <p:spPr>
          <a:xfrm>
            <a:off x="9345257" y="0"/>
            <a:ext cx="2846743" cy="759952"/>
          </a:xfrm>
          <a:prstGeom prst="rect">
            <a:avLst/>
          </a:prstGeom>
          <a:noFill/>
        </p:spPr>
        <p:txBody>
          <a:bodyPr wrap="square" rtlCol="0">
            <a:spAutoFit/>
          </a:bodyPr>
          <a:lstStyle/>
          <a:p>
            <a:pPr algn="ctr">
              <a:lnSpc>
                <a:spcPct val="125000"/>
              </a:lnSpc>
            </a:pPr>
            <a:r>
              <a:rPr lang="en-US" altLang="zh-CN" b="1" dirty="0">
                <a:solidFill>
                  <a:srgbClr val="EAB33C"/>
                </a:solidFill>
                <a:latin typeface="等线" panose="02010600030101010101" pitchFamily="2" charset="-122"/>
                <a:ea typeface="等线" panose="02010600030101010101" pitchFamily="2" charset="-122"/>
              </a:rPr>
              <a:t>“</a:t>
            </a:r>
            <a:r>
              <a:rPr lang="zh-CN" altLang="en-US" b="1" dirty="0">
                <a:solidFill>
                  <a:srgbClr val="EAB33C"/>
                </a:solidFill>
                <a:latin typeface="等线" panose="02010600030101010101" pitchFamily="2" charset="-122"/>
                <a:ea typeface="等线" panose="02010600030101010101" pitchFamily="2" charset="-122"/>
              </a:rPr>
              <a:t>青英交荟、奔赴山海”</a:t>
            </a:r>
            <a:endParaRPr lang="en-US" altLang="zh-CN" b="1" dirty="0">
              <a:solidFill>
                <a:srgbClr val="EAB33C"/>
              </a:solidFill>
              <a:latin typeface="等线" panose="02010600030101010101" pitchFamily="2" charset="-122"/>
              <a:ea typeface="等线" panose="02010600030101010101" pitchFamily="2" charset="-122"/>
            </a:endParaRPr>
          </a:p>
          <a:p>
            <a:pPr algn="ctr">
              <a:lnSpc>
                <a:spcPct val="125000"/>
              </a:lnSpc>
            </a:pPr>
            <a:r>
              <a:rPr lang="zh-CN" altLang="en-US" dirty="0">
                <a:solidFill>
                  <a:srgbClr val="EAB33C"/>
                </a:solidFill>
                <a:latin typeface="等线" panose="02010600030101010101" pitchFamily="2" charset="-122"/>
                <a:ea typeface="等线" panose="02010600030101010101" pitchFamily="2" charset="-122"/>
              </a:rPr>
              <a:t>青椒论坛</a:t>
            </a:r>
          </a:p>
        </p:txBody>
      </p:sp>
      <p:sp>
        <p:nvSpPr>
          <p:cNvPr id="19" name="矩形 18">
            <a:extLst>
              <a:ext uri="{FF2B5EF4-FFF2-40B4-BE49-F238E27FC236}">
                <a16:creationId xmlns:a16="http://schemas.microsoft.com/office/drawing/2014/main" id="{C34BBCD9-51F2-F73F-96A2-B3EE1F3730F5}"/>
              </a:ext>
            </a:extLst>
          </p:cNvPr>
          <p:cNvSpPr/>
          <p:nvPr/>
        </p:nvSpPr>
        <p:spPr>
          <a:xfrm>
            <a:off x="7748104" y="5068902"/>
            <a:ext cx="321882" cy="87084"/>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4"/>
          </a:p>
        </p:txBody>
      </p:sp>
      <p:sp>
        <p:nvSpPr>
          <p:cNvPr id="20" name="文本框 19">
            <a:extLst>
              <a:ext uri="{FF2B5EF4-FFF2-40B4-BE49-F238E27FC236}">
                <a16:creationId xmlns:a16="http://schemas.microsoft.com/office/drawing/2014/main" id="{C5B779D8-4C52-4A7A-ED26-F1FA1263D6DE}"/>
              </a:ext>
            </a:extLst>
          </p:cNvPr>
          <p:cNvSpPr txBox="1"/>
          <p:nvPr/>
        </p:nvSpPr>
        <p:spPr>
          <a:xfrm>
            <a:off x="7546710" y="4750765"/>
            <a:ext cx="1454623" cy="338554"/>
          </a:xfrm>
          <a:prstGeom prst="rect">
            <a:avLst/>
          </a:prstGeom>
          <a:noFill/>
        </p:spPr>
        <p:txBody>
          <a:bodyPr wrap="square" rtlCol="0">
            <a:spAutoFit/>
          </a:bodyPr>
          <a:lstStyle>
            <a:defPPr>
              <a:defRPr lang="zh-CN"/>
            </a:defPPr>
            <a:lvl1pPr>
              <a:defRPr sz="1600" b="1"/>
            </a:lvl1pPr>
          </a:lstStyle>
          <a:p>
            <a:r>
              <a:rPr lang="zh-CN" altLang="en-US" dirty="0"/>
              <a:t>内容摘要</a:t>
            </a:r>
          </a:p>
        </p:txBody>
      </p:sp>
      <p:sp>
        <p:nvSpPr>
          <p:cNvPr id="21" name="矩形 20">
            <a:extLst>
              <a:ext uri="{FF2B5EF4-FFF2-40B4-BE49-F238E27FC236}">
                <a16:creationId xmlns:a16="http://schemas.microsoft.com/office/drawing/2014/main" id="{6743CF0D-6282-D602-14B5-5DEC73AE4B4B}"/>
              </a:ext>
            </a:extLst>
          </p:cNvPr>
          <p:cNvSpPr/>
          <p:nvPr/>
        </p:nvSpPr>
        <p:spPr>
          <a:xfrm>
            <a:off x="7742311" y="2854833"/>
            <a:ext cx="321882" cy="87084"/>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4"/>
          </a:p>
        </p:txBody>
      </p:sp>
      <p:sp>
        <p:nvSpPr>
          <p:cNvPr id="7" name="矩形 6">
            <a:extLst>
              <a:ext uri="{FF2B5EF4-FFF2-40B4-BE49-F238E27FC236}">
                <a16:creationId xmlns:a16="http://schemas.microsoft.com/office/drawing/2014/main" id="{4FCC2F4D-0F6E-806D-ED18-D28A3896248B}"/>
              </a:ext>
            </a:extLst>
          </p:cNvPr>
          <p:cNvSpPr/>
          <p:nvPr/>
        </p:nvSpPr>
        <p:spPr>
          <a:xfrm>
            <a:off x="7604000" y="5177742"/>
            <a:ext cx="4352394" cy="1569660"/>
          </a:xfrm>
          <a:prstGeom prst="rect">
            <a:avLst/>
          </a:prstGeom>
        </p:spPr>
        <p:txBody>
          <a:bodyPr wrap="square">
            <a:spAutoFit/>
          </a:bodyPr>
          <a:lstStyle/>
          <a:p>
            <a:pPr algn="just"/>
            <a:r>
              <a:rPr lang="en-US" altLang="zh-CN" sz="1200" dirty="0">
                <a:latin typeface="Times New Roman" panose="02020603050405020304" charset="0"/>
                <a:ea typeface="宋体" panose="02010600030101010101" pitchFamily="2" charset="-122"/>
                <a:cs typeface="Times New Roman" panose="02020603050405020304" charset="0"/>
              </a:rPr>
              <a:t>Assigning passenger trips to specific network paths using automatic fare collection (AFC) data is a fundamental challenge in urban transit analysis. The task is a difficult inverse problem: passenger path choices and dynamic network costs are unobservable, and behavior varies significantly across space and time. In this talk, I will introduce a novel Bayesian hierarchical framework to resolve this problem by jointly estimating dynamic network costs and passenger path choices while quantifying their uncertainty. </a:t>
            </a:r>
          </a:p>
        </p:txBody>
      </p:sp>
      <p:pic>
        <p:nvPicPr>
          <p:cNvPr id="11" name="图片 10">
            <a:extLst>
              <a:ext uri="{FF2B5EF4-FFF2-40B4-BE49-F238E27FC236}">
                <a16:creationId xmlns:a16="http://schemas.microsoft.com/office/drawing/2014/main" id="{E25605D6-713E-510A-85E4-4F21C126D325}"/>
              </a:ext>
            </a:extLst>
          </p:cNvPr>
          <p:cNvPicPr>
            <a:picLocks noChangeAspect="1"/>
          </p:cNvPicPr>
          <p:nvPr/>
        </p:nvPicPr>
        <p:blipFill>
          <a:blip r:embed="rId5">
            <a:extLst>
              <a:ext uri="{28A0092B-C50C-407E-A947-70E740481C1C}">
                <a14:useLocalDpi xmlns:a14="http://schemas.microsoft.com/office/drawing/2010/main"/>
              </a:ext>
            </a:extLst>
          </a:blip>
          <a:srcRect/>
          <a:stretch/>
        </p:blipFill>
        <p:spPr>
          <a:xfrm>
            <a:off x="7544586" y="415654"/>
            <a:ext cx="1766859" cy="1777524"/>
          </a:xfrm>
          <a:prstGeom prst="ellipse">
            <a:avLst/>
          </a:prstGeom>
          <a:effectLst>
            <a:softEdge rad="63500"/>
          </a:effectLst>
        </p:spPr>
      </p:pic>
      <p:sp>
        <p:nvSpPr>
          <p:cNvPr id="3" name="矩形 2">
            <a:extLst>
              <a:ext uri="{FF2B5EF4-FFF2-40B4-BE49-F238E27FC236}">
                <a16:creationId xmlns:a16="http://schemas.microsoft.com/office/drawing/2014/main" id="{6F95A214-F8DF-D67A-7A34-0D8864704B19}"/>
              </a:ext>
            </a:extLst>
          </p:cNvPr>
          <p:cNvSpPr/>
          <p:nvPr/>
        </p:nvSpPr>
        <p:spPr>
          <a:xfrm>
            <a:off x="1264458" y="1972421"/>
            <a:ext cx="5448593" cy="1938992"/>
          </a:xfrm>
          <a:prstGeom prst="rect">
            <a:avLst/>
          </a:prstGeom>
        </p:spPr>
        <p:txBody>
          <a:bodyPr wrap="square">
            <a:spAutoFit/>
          </a:bodyPr>
          <a:lstStyle/>
          <a:p>
            <a:pPr algn="ctr"/>
            <a:r>
              <a:rPr lang="zh-CN" altLang="en-US" sz="4000" b="1" dirty="0">
                <a:solidFill>
                  <a:schemeClr val="accent2">
                    <a:lumMod val="60000"/>
                    <a:lumOff val="40000"/>
                  </a:schemeClr>
                </a:solidFill>
                <a:latin typeface="微软雅黑" panose="020B0503020204020204" pitchFamily="34" charset="-122"/>
                <a:ea typeface="微软雅黑" panose="020B0503020204020204" pitchFamily="34" charset="-122"/>
              </a:rPr>
              <a:t>基于贝叶斯方法的乘客出行路径分配时空建模：以地铁网络为例</a:t>
            </a:r>
          </a:p>
        </p:txBody>
      </p:sp>
    </p:spTree>
    <p:extLst>
      <p:ext uri="{BB962C8B-B14F-4D97-AF65-F5344CB8AC3E}">
        <p14:creationId xmlns:p14="http://schemas.microsoft.com/office/powerpoint/2010/main" val="405927825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502</TotalTime>
  <Words>680</Words>
  <Application>Microsoft Office PowerPoint</Application>
  <PresentationFormat>宽屏</PresentationFormat>
  <Paragraphs>43</Paragraphs>
  <Slides>4</Slides>
  <Notes>3</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4</vt:i4>
      </vt:variant>
    </vt:vector>
  </HeadingPairs>
  <TitlesOfParts>
    <vt:vector size="10" baseType="lpstr">
      <vt:lpstr>等线</vt:lpstr>
      <vt:lpstr>等线 Light</vt:lpstr>
      <vt:lpstr>微软雅黑</vt:lpstr>
      <vt:lpstr>Arial</vt:lpstr>
      <vt:lpstr>Times New Roman</vt:lpstr>
      <vt:lpstr>Office 主题​​</vt:lpstr>
      <vt:lpstr>请根据学术活动类型 选填一页PPT</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Cici Kim</dc:creator>
  <cp:lastModifiedBy>逸凡 何</cp:lastModifiedBy>
  <cp:revision>43</cp:revision>
  <dcterms:created xsi:type="dcterms:W3CDTF">2022-11-14T07:42:12Z</dcterms:created>
  <dcterms:modified xsi:type="dcterms:W3CDTF">2025-07-16T09:35:12Z</dcterms:modified>
</cp:coreProperties>
</file>